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63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1B72A0-F23F-29B5-2CC7-536103DD4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F7F8C1-5F4B-41F2-473B-018A2939A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72A404-206F-85CA-3D93-C64414E17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BD2A-D677-42C6-876F-5DA627D0B637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E16BBC-E197-9181-2410-E4B36D6D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E61E89-27EF-4885-32ED-ABD773344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7C74-BD93-4646-943C-4DB31BDB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69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2AA2C-E44B-B7CE-E1A2-D0704C2C9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19DC0F-49B4-6C23-A360-26637510B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0A09F7-47C9-9F54-2AB7-190893EE3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BD2A-D677-42C6-876F-5DA627D0B637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416276-9021-F1FF-C82F-09B4B921F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601CA5-FCCB-07BF-D3A9-873979D12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7C74-BD93-4646-943C-4DB31BDB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6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5F3896-B129-C97C-2000-4A4C3EFB58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71E67F-BA81-E1A6-BA95-FD35CD882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82F997-9964-F6DB-B663-CA17E1C84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BD2A-D677-42C6-876F-5DA627D0B637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A6A010-F942-1AFB-7402-4860067B6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AE6EE0-ECF5-8A7F-4C47-076EAA1DD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7C74-BD93-4646-943C-4DB31BDB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979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0DF7CB-C708-EA50-1D13-C3C42E7EB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F8625A-9BB0-BC3B-4C76-79780EA1B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811E0A-535D-B95C-7B07-271330A3D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BD2A-D677-42C6-876F-5DA627D0B637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EE01F0-ECA4-3CE6-F5F5-37979479E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106A97-4FEF-90A3-830C-0FD458986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7C74-BD93-4646-943C-4DB31BDB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547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8C7BA-AD51-D4F4-651D-B9A376C3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2F9F65-1EFC-2DE6-D91C-0734C23BB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D68C2B-2E56-326B-0826-FC5ED40F8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BD2A-D677-42C6-876F-5DA627D0B637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DE8882-F2F1-7AF1-FE13-1B7116842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BDF32-8ED9-FBE5-0EB4-B2333D5A4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7C74-BD93-4646-943C-4DB31BDB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49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D9BBFA-0F18-C736-059B-6083D41A1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26F9FC-D2AA-D377-26FB-D8B8E727B5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D0ABD9-EA7E-7F3C-DCA8-5A2D1F838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3C16A3-7690-A287-4A13-7D969B756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BD2A-D677-42C6-876F-5DA627D0B637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989889-C176-197B-0E36-7E33268F4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8007CB-B7E1-03E1-F847-2483063B1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7C74-BD93-4646-943C-4DB31BDB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506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141D5-064F-EFB4-0D78-6DFCD0783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8683F5-307B-3321-6873-389CB4497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CDD1C0-1206-4F68-9A71-5001508E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6C276D-1E39-383B-FAE5-3F6CB75299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3EE338-9432-DE5D-AC08-B4981D5877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B9145B3-A507-699A-F436-1BD54F406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BD2A-D677-42C6-876F-5DA627D0B637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1CAD425-00EA-666F-9F17-BDAF3F7EC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3601C61-2E06-51DC-7DF7-DCDA72817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7C74-BD93-4646-943C-4DB31BDB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68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70B42E-F186-1D0D-243F-FE632E114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2F3138-5520-15B1-F72F-03ED9B6E8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BD2A-D677-42C6-876F-5DA627D0B637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20F5C0-1211-1F91-AAF0-D08864A66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E68AF1-EBC4-BFD4-80FD-0D754F115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7C74-BD93-4646-943C-4DB31BDB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92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D753CA9-29F9-C8CA-567C-060CEAA62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BD2A-D677-42C6-876F-5DA627D0B637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047FCA1-B6CB-152A-8FDB-115709450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B3FFA2-2653-B31F-5B6B-4CCD48C58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7C74-BD93-4646-943C-4DB31BDB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695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787638-878C-C592-1B02-344934004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B3D2FC-2EAA-0622-D472-6DF7F0BB1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E591EB-F940-18E8-6306-24FA82A41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978790-6193-1929-A738-1A6FEE90D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BD2A-D677-42C6-876F-5DA627D0B637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F4A13F-A647-9299-F301-0FBC11928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A0F30B-7A22-8195-2976-AF4B8B23B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7C74-BD93-4646-943C-4DB31BDB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42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8BE06-C7AA-B707-76A4-772B930AD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3A57B7F-D40D-97EA-A898-CFBAA3BF1C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23EBEE-7F20-5D07-BDC7-1D720616C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486DFA-B8F4-ECA6-945A-80121EA27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BD2A-D677-42C6-876F-5DA627D0B637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2FE0BF-6AA8-6563-EDC8-6DD73AA76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66DF14-BBCD-8F31-A967-38F48ADA1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7C74-BD93-4646-943C-4DB31BDB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98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CF778-8834-87FA-4336-38D5C423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9FD5F7-7017-5BDF-6A0E-418F7FC1C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583076-9028-2AAF-1935-898A9A81A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6BD2A-D677-42C6-876F-5DA627D0B637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5639D7-9699-33CE-2659-8FE8507E5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1B5385-AEAE-97ED-2D18-93C2B3FD83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B7C74-BD93-4646-943C-4DB31BDB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67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2F0D3-6F22-56D1-9187-202A635E3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1" y="742535"/>
            <a:ext cx="6166338" cy="110033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Подготовка к ВПР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4138EC-1718-683D-7730-74DB07B8F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8936" y="2743908"/>
            <a:ext cx="4281268" cy="1655762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Русский язык</a:t>
            </a:r>
          </a:p>
          <a:p>
            <a:r>
              <a:rPr lang="ru-RU" sz="40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 класс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F6E403-9D96-8F32-3B5D-83EE7B87D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49" y="323418"/>
            <a:ext cx="4646521" cy="621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2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4EB06-ABCF-E1BD-884E-323DF6A4C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75262-C42B-C59E-9131-242C6743E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90" y="365125"/>
            <a:ext cx="11662116" cy="14605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Задание 5.</a:t>
            </a:r>
            <a:r>
              <a:rPr lang="ru-RU" sz="31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b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100" dirty="0">
                <a:latin typeface="Cambria Math" panose="02040503050406030204" pitchFamily="18" charset="0"/>
                <a:ea typeface="Cambria Math" panose="02040503050406030204" pitchFamily="18" charset="0"/>
              </a:rPr>
              <a:t>Найдите и исправьте ошибку(-и) в образовании форм(формы) слов(слова). Запишите правильный вариант формы(форм) слова (слов).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D1180-B744-757A-E25B-F7B4AFAF7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305" y="2092911"/>
            <a:ext cx="10515600" cy="636221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Максимальный балл за верно выполненное задание – 2 балла.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D2CD6C-6CBD-3EA3-CA38-F94818F69950}"/>
              </a:ext>
            </a:extLst>
          </p:cNvPr>
          <p:cNvSpPr txBox="1"/>
          <p:nvPr/>
        </p:nvSpPr>
        <p:spPr>
          <a:xfrm>
            <a:off x="444305" y="2996418"/>
            <a:ext cx="474521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цветок </a:t>
            </a:r>
            <a:r>
              <a:rPr lang="ru-RU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засохнул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AutoNum type="arabicParenR"/>
            </a:pP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пара блюдец</a:t>
            </a:r>
          </a:p>
          <a:p>
            <a:pPr marL="342900" indent="-342900">
              <a:buAutoNum type="arabicParenR"/>
            </a:pP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конструкторы завода</a:t>
            </a:r>
          </a:p>
          <a:p>
            <a:pPr marL="342900" indent="-342900">
              <a:buAutoNum type="arabicParenR"/>
            </a:pP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самая любимейшая книга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E0997A-27A2-BBFF-AE08-14873E75C123}"/>
              </a:ext>
            </a:extLst>
          </p:cNvPr>
          <p:cNvSpPr txBox="1"/>
          <p:nvPr/>
        </p:nvSpPr>
        <p:spPr>
          <a:xfrm>
            <a:off x="5472332" y="2996418"/>
            <a:ext cx="6176889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Верный ответ:</a:t>
            </a:r>
          </a:p>
          <a:p>
            <a:r>
              <a:rPr lang="ru-RU" sz="2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цветок засох, самая любимая книга</a:t>
            </a:r>
          </a:p>
          <a:p>
            <a:pPr algn="ctr"/>
            <a:r>
              <a:rPr lang="ru-RU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или</a:t>
            </a:r>
          </a:p>
          <a:p>
            <a:r>
              <a:rPr lang="ru-RU" sz="2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цветок засох, любимейшая книга</a:t>
            </a:r>
          </a:p>
        </p:txBody>
      </p:sp>
    </p:spTree>
    <p:extLst>
      <p:ext uri="{BB962C8B-B14F-4D97-AF65-F5344CB8AC3E}">
        <p14:creationId xmlns:p14="http://schemas.microsoft.com/office/powerpoint/2010/main" val="250913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99C9E-3A17-BDC9-E542-3CA1A0560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2B40B-0E4D-858D-8229-8417C870C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102"/>
            <a:ext cx="10515600" cy="92297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Система оценивания выполнения всей работы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C4BF1-6095-BF2E-21D9-582EB76E2838}"/>
              </a:ext>
            </a:extLst>
          </p:cNvPr>
          <p:cNvSpPr txBox="1"/>
          <p:nvPr/>
        </p:nvSpPr>
        <p:spPr>
          <a:xfrm>
            <a:off x="546296" y="1025016"/>
            <a:ext cx="11099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Максимальный первичный балл за выполнение работы - 25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F818F697-00DF-D566-9704-E03AA9A7EC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305616"/>
              </p:ext>
            </p:extLst>
          </p:nvPr>
        </p:nvGraphicFramePr>
        <p:xfrm>
          <a:off x="1223889" y="1807315"/>
          <a:ext cx="9949789" cy="184244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56130">
                  <a:extLst>
                    <a:ext uri="{9D8B030D-6E8A-4147-A177-3AD203B41FA5}">
                      <a16:colId xmlns:a16="http://schemas.microsoft.com/office/drawing/2014/main" val="3273385604"/>
                    </a:ext>
                  </a:extLst>
                </a:gridCol>
                <a:gridCol w="1657639">
                  <a:extLst>
                    <a:ext uri="{9D8B030D-6E8A-4147-A177-3AD203B41FA5}">
                      <a16:colId xmlns:a16="http://schemas.microsoft.com/office/drawing/2014/main" val="1364385886"/>
                    </a:ext>
                  </a:extLst>
                </a:gridCol>
                <a:gridCol w="1586799">
                  <a:extLst>
                    <a:ext uri="{9D8B030D-6E8A-4147-A177-3AD203B41FA5}">
                      <a16:colId xmlns:a16="http://schemas.microsoft.com/office/drawing/2014/main" val="1287786443"/>
                    </a:ext>
                  </a:extLst>
                </a:gridCol>
                <a:gridCol w="1629303">
                  <a:extLst>
                    <a:ext uri="{9D8B030D-6E8A-4147-A177-3AD203B41FA5}">
                      <a16:colId xmlns:a16="http://schemas.microsoft.com/office/drawing/2014/main" val="585753112"/>
                    </a:ext>
                  </a:extLst>
                </a:gridCol>
                <a:gridCol w="1519918">
                  <a:extLst>
                    <a:ext uri="{9D8B030D-6E8A-4147-A177-3AD203B41FA5}">
                      <a16:colId xmlns:a16="http://schemas.microsoft.com/office/drawing/2014/main" val="4006503530"/>
                    </a:ext>
                  </a:extLst>
                </a:gridCol>
              </a:tblGrid>
              <a:tr h="1130592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Отметка </a:t>
                      </a:r>
                    </a:p>
                    <a:p>
                      <a:r>
                        <a:rPr lang="ru-RU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по пятибалльной шкале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«2»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«3»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«4»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«5»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07788"/>
                  </a:ext>
                </a:extLst>
              </a:tr>
              <a:tr h="711854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Первичные баллы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13-16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17-20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21-25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203168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BC69C2-BA4E-6732-86EB-382A83D82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7" y="4021986"/>
            <a:ext cx="3123898" cy="252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3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3F596E1-1258-6A4B-68DF-930A537F8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417" y="451504"/>
            <a:ext cx="11181165" cy="5954992"/>
          </a:xfrm>
        </p:spPr>
      </p:pic>
    </p:spTree>
    <p:extLst>
      <p:ext uri="{BB962C8B-B14F-4D97-AF65-F5344CB8AC3E}">
        <p14:creationId xmlns:p14="http://schemas.microsoft.com/office/powerpoint/2010/main" val="1629987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4A073-5D75-3591-5759-281382CB8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65" y="111906"/>
            <a:ext cx="11568332" cy="929103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Спишите текст, раскрывая скобки, вставляя, где необходимо, </a:t>
            </a:r>
            <a:br>
              <a:rPr lang="ru-RU" sz="2600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пропущенные буквы и знаки препинания.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1F77D3-3B66-CFF5-82AF-07B0499DB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3" y="1041010"/>
            <a:ext cx="11568332" cy="4951827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Это было в последних числах н..</a:t>
            </a:r>
            <a:r>
              <a:rPr lang="ru-RU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ября</a:t>
            </a:r>
            <a:r>
              <a:rPr lang="ru-RU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. В (П/п)</a:t>
            </a:r>
            <a:r>
              <a:rPr lang="ru-RU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ариже</a:t>
            </a:r>
            <a:r>
              <a:rPr lang="ru-RU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 с </a:t>
            </a:r>
            <a:r>
              <a:rPr lang="ru-RU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неск</a:t>
            </a:r>
            <a:r>
              <a:rPr lang="ru-RU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..</a:t>
            </a:r>
            <a:r>
              <a:rPr lang="ru-RU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нчаемым</a:t>
            </a:r>
            <a:r>
              <a:rPr lang="ru-RU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 упорством </a:t>
            </a:r>
            <a:r>
              <a:rPr lang="ru-RU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ш..л</a:t>
            </a:r>
            <a:r>
              <a:rPr lang="ru-RU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 снег. </a:t>
            </a:r>
            <a:r>
              <a:rPr lang="ru-RU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Вр</a:t>
            </a:r>
            <a:r>
              <a:rPr lang="ru-RU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..менами на улицы налетал </a:t>
            </a:r>
            <a:r>
              <a:rPr lang="ru-RU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ледя</a:t>
            </a:r>
            <a:r>
              <a:rPr lang="ru-RU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ru-RU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н,нн</a:t>
            </a:r>
            <a:r>
              <a:rPr lang="ru-RU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)ой ветер и вздымал снежный</a:t>
            </a:r>
            <a:r>
              <a:rPr lang="ru-RU" sz="2650" b="1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ru-RU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 смерч.., </a:t>
            </a:r>
            <a:r>
              <a:rPr lang="ru-RU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вр</a:t>
            </a:r>
            <a:r>
              <a:rPr lang="ru-RU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..менами наступало</a:t>
            </a:r>
            <a:r>
              <a:rPr lang="ru-RU" sz="2650" b="1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ru-RU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 (не)долгое </a:t>
            </a:r>
            <a:r>
              <a:rPr lang="ru-RU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затиш</a:t>
            </a:r>
            <a:r>
              <a:rPr lang="ru-RU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..е и тогда из </a:t>
            </a:r>
            <a:r>
              <a:rPr lang="ru-RU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темн</a:t>
            </a:r>
            <a:r>
              <a:rPr lang="ru-RU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..ты </a:t>
            </a:r>
            <a:r>
              <a:rPr lang="ru-RU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ноч</a:t>
            </a:r>
            <a:r>
              <a:rPr lang="ru-RU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..</a:t>
            </a:r>
            <a:r>
              <a:rPr lang="ru-RU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ного</a:t>
            </a:r>
            <a:r>
              <a:rPr lang="ru-RU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 неба валили </a:t>
            </a:r>
            <a:r>
              <a:rPr lang="ru-RU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неисч</a:t>
            </a:r>
            <a:r>
              <a:rPr lang="ru-RU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..</a:t>
            </a:r>
            <a:r>
              <a:rPr lang="ru-RU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слимые</a:t>
            </a:r>
            <a:r>
              <a:rPr lang="ru-RU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гиган</a:t>
            </a:r>
            <a:r>
              <a:rPr lang="ru-RU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..</a:t>
            </a:r>
            <a:r>
              <a:rPr lang="ru-RU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ские</a:t>
            </a:r>
            <a:r>
              <a:rPr lang="ru-RU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 хлопья. Воздух резал </a:t>
            </a:r>
            <a:r>
              <a:rPr lang="ru-RU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лё</a:t>
            </a:r>
            <a:r>
              <a:rPr lang="ru-RU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(г/х)кие, хотя лишь </a:t>
            </a:r>
            <a:r>
              <a:rPr lang="ru-RU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сле</a:t>
            </a:r>
            <a:r>
              <a:rPr lang="ru-RU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(г/х)ка </a:t>
            </a:r>
            <a:r>
              <a:rPr lang="ru-RU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подм</a:t>
            </a:r>
            <a:r>
              <a:rPr lang="ru-RU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..раж..</a:t>
            </a:r>
            <a:r>
              <a:rPr lang="ru-RU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вало</a:t>
            </a:r>
            <a:r>
              <a:rPr lang="ru-RU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. Весь </a:t>
            </a:r>
            <a:r>
              <a:rPr lang="ru-RU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гор..д</a:t>
            </a:r>
            <a:r>
              <a:rPr lang="ru-RU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 словно укутали в </a:t>
            </a:r>
            <a:r>
              <a:rPr lang="ru-RU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пр</a:t>
            </a:r>
            <a:r>
              <a:rPr lang="ru-RU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..</a:t>
            </a:r>
            <a:r>
              <a:rPr lang="ru-RU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стыню</a:t>
            </a:r>
            <a:r>
              <a:rPr lang="ru-RU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br>
              <a:rPr lang="ru-RU" sz="26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	Если </a:t>
            </a:r>
            <a:r>
              <a:rPr lang="ru-RU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прол..тало</a:t>
            </a:r>
            <a:r>
              <a:rPr lang="ru-RU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 в неб.. (не)сколько </a:t>
            </a:r>
            <a:r>
              <a:rPr lang="ru-RU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зап</a:t>
            </a:r>
            <a:r>
              <a:rPr lang="ru-RU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..</a:t>
            </a:r>
            <a:r>
              <a:rPr lang="ru-RU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здалых</a:t>
            </a:r>
            <a:r>
              <a:rPr lang="ru-RU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 птиц то остров виделся им как б..</a:t>
            </a:r>
            <a:r>
              <a:rPr lang="ru-RU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льшая</a:t>
            </a:r>
            <a:r>
              <a:rPr lang="ru-RU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 белая заплата а м..</a:t>
            </a:r>
            <a:r>
              <a:rPr lang="ru-RU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сты</a:t>
            </a:r>
            <a:r>
              <a:rPr lang="ru-RU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 – как тонкие белые швы на ч..</a:t>
            </a:r>
            <a:r>
              <a:rPr lang="ru-RU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рном</a:t>
            </a:r>
            <a:r>
              <a:rPr lang="ru-RU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 п..</a:t>
            </a:r>
            <a:r>
              <a:rPr lang="ru-RU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лотнище</a:t>
            </a:r>
            <a:r>
              <a:rPr lang="ru-RU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 р..</a:t>
            </a:r>
            <a:r>
              <a:rPr lang="ru-RU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ки</a:t>
            </a:r>
            <a:r>
              <a:rPr lang="ru-RU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. Высоко над землёй снег с..</a:t>
            </a:r>
            <a:r>
              <a:rPr lang="ru-RU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дился</a:t>
            </a:r>
            <a:r>
              <a:rPr lang="ru-RU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 на рельефы башен собора (П/п)</a:t>
            </a:r>
            <a:r>
              <a:rPr lang="ru-RU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арижской</a:t>
            </a:r>
            <a:r>
              <a:rPr lang="ru-RU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 Богоматери. В п..</a:t>
            </a:r>
            <a:r>
              <a:rPr lang="ru-RU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рерывы</a:t>
            </a:r>
            <a:r>
              <a:rPr lang="ru-RU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, когда ветер </a:t>
            </a:r>
            <a:r>
              <a:rPr lang="ru-RU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ст</a:t>
            </a:r>
            <a:r>
              <a:rPr lang="ru-RU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..хал, был слышен </a:t>
            </a:r>
            <a:r>
              <a:rPr lang="ru-RU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пр</a:t>
            </a:r>
            <a:r>
              <a:rPr lang="ru-RU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..</a:t>
            </a:r>
            <a:r>
              <a:rPr lang="ru-RU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глушённый</a:t>
            </a:r>
            <a:r>
              <a:rPr lang="ru-RU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 звук капели по плитам паперти.</a:t>
            </a:r>
            <a:endParaRPr lang="ru-RU" sz="2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BBDB43-ED9D-AB08-7063-3A4A78C311FD}"/>
              </a:ext>
            </a:extLst>
          </p:cNvPr>
          <p:cNvSpPr txBox="1"/>
          <p:nvPr/>
        </p:nvSpPr>
        <p:spPr>
          <a:xfrm>
            <a:off x="276665" y="5992837"/>
            <a:ext cx="11202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Паперть – </a:t>
            </a:r>
            <a:r>
              <a:rPr lang="ru-RU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крытая площадка перед входом в церковь.</a:t>
            </a:r>
          </a:p>
          <a:p>
            <a:r>
              <a:rPr lang="ru-RU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Рельеф</a:t>
            </a:r>
            <a:r>
              <a:rPr lang="ru-RU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 -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1" dirty="0">
                <a:solidFill>
                  <a:srgbClr val="20212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выпуклое изображение на плоскости, разновидность скульптуры.</a:t>
            </a:r>
            <a:r>
              <a:rPr lang="ru-RU" sz="2000" b="0" i="1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endParaRPr lang="ru-RU" sz="20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549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32579-4F8F-DD30-6CF3-0187430FA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BA29B-C202-0E2B-1B55-3C382CE8D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5450" y="158494"/>
            <a:ext cx="5770229" cy="1421472"/>
          </a:xfrm>
        </p:spPr>
        <p:txBody>
          <a:bodyPr>
            <a:noAutofit/>
          </a:bodyPr>
          <a:lstStyle/>
          <a:p>
            <a:r>
              <a:rPr lang="ru-RU" sz="2800" b="1" i="0" dirty="0" err="1">
                <a:solidFill>
                  <a:srgbClr val="20212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Собо́р</a:t>
            </a:r>
            <a:r>
              <a:rPr lang="ru-RU" sz="2800" b="1" i="0" dirty="0">
                <a:solidFill>
                  <a:srgbClr val="20212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b="1" i="0" dirty="0" err="1">
                <a:solidFill>
                  <a:srgbClr val="20212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Пари́жской</a:t>
            </a:r>
            <a:r>
              <a:rPr lang="ru-RU" sz="2800" b="1" i="0" dirty="0">
                <a:solidFill>
                  <a:srgbClr val="20212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b="1" i="0" dirty="0" err="1">
                <a:solidFill>
                  <a:srgbClr val="20212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Богома́тери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, также </a:t>
            </a:r>
            <a:r>
              <a:rPr lang="ru-RU" sz="2800" b="1" i="0" dirty="0">
                <a:solidFill>
                  <a:srgbClr val="20212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Парижский собор </a:t>
            </a:r>
            <a:r>
              <a:rPr lang="ru-RU" sz="2800" b="1" i="0" dirty="0" err="1">
                <a:solidFill>
                  <a:srgbClr val="20212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Нотр-Да́м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435F1A6A-EBA1-B827-8DCC-FCADF8445A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334" y="3080824"/>
            <a:ext cx="5420272" cy="361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CBA306-B0EF-837A-9874-2865BB4C76D6}"/>
              </a:ext>
            </a:extLst>
          </p:cNvPr>
          <p:cNvSpPr txBox="1"/>
          <p:nvPr/>
        </p:nvSpPr>
        <p:spPr>
          <a:xfrm>
            <a:off x="5385450" y="1437309"/>
            <a:ext cx="65861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900"/>
              </a:spcAft>
            </a:pPr>
            <a:r>
              <a:rPr lang="ru-RU" sz="24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«Нотр-Дам»  в переводе с французского означает «Наша Дама» и относится к Деве Марии, почитаемой католической церковью как Богоматерь.</a:t>
            </a:r>
          </a:p>
        </p:txBody>
      </p:sp>
      <p:pic>
        <p:nvPicPr>
          <p:cNvPr id="2056" name="Picture 8" descr="Picture background">
            <a:extLst>
              <a:ext uri="{FF2B5EF4-FFF2-40B4-BE49-F238E27FC236}">
                <a16:creationId xmlns:a16="http://schemas.microsoft.com/office/drawing/2014/main" id="{4B167A1B-DC46-4721-97D9-B55D2FFE5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69" y="276187"/>
            <a:ext cx="4466607" cy="297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icture background">
            <a:extLst>
              <a:ext uri="{FF2B5EF4-FFF2-40B4-BE49-F238E27FC236}">
                <a16:creationId xmlns:a16="http://schemas.microsoft.com/office/drawing/2014/main" id="{8BF9045C-904B-C81E-F9D7-619CA3994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01" y="3429000"/>
            <a:ext cx="4327575" cy="328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693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276E7-88BC-B1BC-721E-71BBAA953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0124C1-113E-B6AD-0C97-1F0FBE181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6" y="238515"/>
            <a:ext cx="11535507" cy="502280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	Это было в последних числах н</a:t>
            </a:r>
            <a:r>
              <a:rPr lang="ru-RU" sz="28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о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ября. В </a:t>
            </a:r>
            <a:r>
              <a:rPr lang="ru-RU" sz="28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П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ариже с неск</a:t>
            </a:r>
            <a:r>
              <a:rPr lang="ru-RU" sz="28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о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нчаемым упорством ш</a:t>
            </a:r>
            <a:r>
              <a:rPr lang="ru-RU" sz="28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ё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л снег. Вр</a:t>
            </a:r>
            <a:r>
              <a:rPr lang="ru-RU" sz="28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е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менами на улицы налетал ледя</a:t>
            </a:r>
            <a:r>
              <a:rPr lang="ru-RU" sz="28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н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ой ветер и вздымал снежный смер</a:t>
            </a:r>
            <a:r>
              <a:rPr lang="ru-RU" sz="28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ч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, вр</a:t>
            </a:r>
            <a:r>
              <a:rPr lang="ru-RU" sz="28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е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менами наступало </a:t>
            </a:r>
            <a:r>
              <a:rPr lang="ru-RU" sz="28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не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долгое затишье, и тогда из темн</a:t>
            </a:r>
            <a:r>
              <a:rPr lang="ru-RU" sz="28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о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ты но</a:t>
            </a:r>
            <a:r>
              <a:rPr lang="ru-RU" sz="28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чн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ого неба валили неисч</a:t>
            </a:r>
            <a:r>
              <a:rPr lang="ru-RU" sz="28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и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слимые гиган</a:t>
            </a:r>
            <a:r>
              <a:rPr lang="ru-RU" sz="28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т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ские хлопья. Воздух резал лё</a:t>
            </a:r>
            <a:r>
              <a:rPr lang="ru-RU" sz="28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г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кие, хотя лиш</a:t>
            </a:r>
            <a:r>
              <a:rPr lang="ru-RU" sz="28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ь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сле</a:t>
            </a:r>
            <a:r>
              <a:rPr lang="ru-RU" sz="28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г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ка подм</a:t>
            </a:r>
            <a:r>
              <a:rPr lang="ru-RU" sz="28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о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раж</a:t>
            </a:r>
            <a:r>
              <a:rPr lang="ru-RU" sz="28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и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вало. Весь гор</a:t>
            </a:r>
            <a:r>
              <a:rPr lang="ru-RU" sz="28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о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д словно укутали в пр</a:t>
            </a:r>
            <a:r>
              <a:rPr lang="ru-RU" sz="28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о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стыню.</a:t>
            </a:r>
            <a:b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	Если прол</a:t>
            </a:r>
            <a:r>
              <a:rPr lang="ru-RU" sz="28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е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тало в неб</a:t>
            </a:r>
            <a:r>
              <a:rPr lang="ru-RU" sz="28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е</a:t>
            </a:r>
            <a:r>
              <a:rPr lang="ru-RU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ru-RU" sz="28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не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сколько зап</a:t>
            </a:r>
            <a:r>
              <a:rPr lang="ru-RU" sz="28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о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здалых птиц, то остров виделся им как б</a:t>
            </a:r>
            <a:r>
              <a:rPr lang="ru-RU" sz="28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о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льшая белая заплата. а м</a:t>
            </a:r>
            <a:r>
              <a:rPr lang="ru-RU" sz="28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о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сты – как тонкие белые швы на ч</a:t>
            </a:r>
            <a:r>
              <a:rPr lang="ru-RU" sz="28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ё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рном п</a:t>
            </a:r>
            <a:r>
              <a:rPr lang="ru-RU" sz="28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о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лотнище реки. Высоко над землёй снег с</a:t>
            </a:r>
            <a:r>
              <a:rPr lang="ru-RU" sz="28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а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дился на рельефы башен собора </a:t>
            </a:r>
            <a:r>
              <a:rPr lang="ru-RU" sz="28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П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арижской Богоматери. В п</a:t>
            </a:r>
            <a:r>
              <a:rPr lang="ru-RU" sz="28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е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рерывы, когда ветер ст</a:t>
            </a:r>
            <a:r>
              <a:rPr lang="ru-RU" sz="28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и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хал, был слышен пр</a:t>
            </a:r>
            <a:r>
              <a:rPr lang="ru-RU" sz="28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и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глушённый звук капели по плитам паперти.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6887C6-0F2B-BF76-8098-0223F2F37531}"/>
              </a:ext>
            </a:extLst>
          </p:cNvPr>
          <p:cNvSpPr txBox="1"/>
          <p:nvPr/>
        </p:nvSpPr>
        <p:spPr>
          <a:xfrm>
            <a:off x="3496993" y="5049825"/>
            <a:ext cx="77008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Максимальный балл за 1 задание – 9 баллов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b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соблюдение орфографических норм – 4 балла;</a:t>
            </a:r>
            <a:b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соблюдение пунктуационных норм – 3 балла;</a:t>
            </a:r>
            <a:b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правильность списывания текста – 2 балла.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72193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A6778-EF8D-1549-DD45-93F34960A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76A4D2-9ADD-799D-3E2C-E8A4C96FF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F1F3D0-8DE4-9E7F-2E2B-C3B3A5352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" y="4994030"/>
            <a:ext cx="10861431" cy="165938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Максимальный балл за 2 задание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– 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9 баллов: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выполнение морфемного анализа – 3 балла;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выполнение словообразовательного анализа – 3 балла;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выполнение морфологического анализа.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E98363-82E9-3B66-5FC7-08DB7A4E6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69" y="291270"/>
            <a:ext cx="8301242" cy="4220029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A93B0915-7AAC-3FD4-C08A-042E010F7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281" y="1091171"/>
            <a:ext cx="24193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359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6DD50B2-DEFA-1D59-5D9D-CA1ED9D2F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81" y="2266801"/>
            <a:ext cx="5630741" cy="41765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8481266-BB52-58BC-F3CD-9D1E23C4E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869" y="3199228"/>
            <a:ext cx="29146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B1CBC5-E4E9-395D-5EFE-39BE9BF6D7B3}"/>
              </a:ext>
            </a:extLst>
          </p:cNvPr>
          <p:cNvSpPr txBox="1"/>
          <p:nvPr/>
        </p:nvSpPr>
        <p:spPr>
          <a:xfrm>
            <a:off x="218549" y="287606"/>
            <a:ext cx="117549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Словообразовательный разбор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показывает, от какого слова образовалось данное для разбора слово и каким способом. (Ищи ближайшего родственника)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Морфемный разбор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показывает, из каких морфем состоит слово.</a:t>
            </a:r>
          </a:p>
        </p:txBody>
      </p:sp>
    </p:spTree>
    <p:extLst>
      <p:ext uri="{BB962C8B-B14F-4D97-AF65-F5344CB8AC3E}">
        <p14:creationId xmlns:p14="http://schemas.microsoft.com/office/powerpoint/2010/main" val="773200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9E112-8443-6B5B-CF7B-816ACD3AE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929D3-8508-6D07-924B-C987564A5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Задание 3.</a:t>
            </a:r>
            <a:b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Почему, по мнению автора текста, </a:t>
            </a:r>
            <a:r>
              <a:rPr lang="ru-RU" sz="2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город казался укутанным простынёй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? Запишите ответ.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D22BC9-FA83-3A2C-5981-6080DF431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26290"/>
            <a:ext cx="10128739" cy="110045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dirty="0"/>
              <a:t>Ответ:</a:t>
            </a:r>
          </a:p>
          <a:p>
            <a:pPr marL="0" indent="0">
              <a:buNone/>
            </a:pPr>
            <a:r>
              <a:rPr lang="ru-RU" sz="3200" dirty="0"/>
              <a:t>Шёл снег, и всё вокруг было белым, похожим на простыню.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C3830C-CBE9-0871-01B0-41085286F7AF}"/>
              </a:ext>
            </a:extLst>
          </p:cNvPr>
          <p:cNvSpPr txBox="1"/>
          <p:nvPr/>
        </p:nvSpPr>
        <p:spPr>
          <a:xfrm>
            <a:off x="880469" y="1873659"/>
            <a:ext cx="10431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Максимальный балл за верно выполненное 3 задание – 2 балла.</a:t>
            </a:r>
          </a:p>
        </p:txBody>
      </p:sp>
    </p:spTree>
    <p:extLst>
      <p:ext uri="{BB962C8B-B14F-4D97-AF65-F5344CB8AC3E}">
        <p14:creationId xmlns:p14="http://schemas.microsoft.com/office/powerpoint/2010/main" val="343508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99186-30C2-817B-17CE-0ECDB3E55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F0AC8-92BF-BF60-07B3-E75D2B9F0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057"/>
            <a:ext cx="10515600" cy="2124857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Задание 4.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Из </a:t>
            </a:r>
            <a:r>
              <a:rPr lang="ru-RU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четвёртого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предложения текста </a:t>
            </a:r>
            <a:r>
              <a:rPr lang="ru-RU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выпишите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многозначное слово со значением </a:t>
            </a:r>
            <a:r>
              <a:rPr lang="ru-RU" sz="2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«вызывать неприятные ощущения, причинять страдания»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. Самостоятельно составьте и запишите предложение, в котором данное многозначное слово употреблялось бы в другом значении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7D672-2D43-1996-8F88-CE80C4306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5914"/>
            <a:ext cx="10515600" cy="6189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Максимальный балл за верно выполненное задание – 3 балла.</a:t>
            </a: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78A258AA-60F1-2283-CD3B-FC0B54C5E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63" y="3165866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EB5B6C-A8D1-BFFB-E7C9-ECC6FE570B6D}"/>
              </a:ext>
            </a:extLst>
          </p:cNvPr>
          <p:cNvSpPr txBox="1"/>
          <p:nvPr/>
        </p:nvSpPr>
        <p:spPr>
          <a:xfrm>
            <a:off x="379828" y="3685735"/>
            <a:ext cx="76246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Найдено многозначное слово «резать»;</a:t>
            </a:r>
          </a:p>
          <a:p>
            <a:pPr marL="514350" indent="-514350">
              <a:buAutoNum type="arabicParenR"/>
            </a:pP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Верно составлено предложение.</a:t>
            </a:r>
          </a:p>
          <a:p>
            <a:pPr marL="514350" indent="-514350">
              <a:buAutoNum type="arabicParenR"/>
            </a:pP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Мама научила меня аккуратно резать хлеб. </a:t>
            </a:r>
          </a:p>
        </p:txBody>
      </p:sp>
    </p:spTree>
    <p:extLst>
      <p:ext uri="{BB962C8B-B14F-4D97-AF65-F5344CB8AC3E}">
        <p14:creationId xmlns:p14="http://schemas.microsoft.com/office/powerpoint/2010/main" val="118502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693</Words>
  <Application>Microsoft Office PowerPoint</Application>
  <PresentationFormat>Широкоэкранный</PresentationFormat>
  <Paragraphs>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Тема Office</vt:lpstr>
      <vt:lpstr>Подготовка к ВПР</vt:lpstr>
      <vt:lpstr>Презентация PowerPoint</vt:lpstr>
      <vt:lpstr>Спишите текст, раскрывая скобки, вставляя, где необходимо,  пропущенные буквы и знаки препинания.</vt:lpstr>
      <vt:lpstr>Собо́р Пари́жской Богома́тери, также Парижский собор Нотр-Да́м </vt:lpstr>
      <vt:lpstr> Это было в последних числах ноября. В Париже с нескончаемым упорством шёл снег. Временами на улицы налетал ледяной ветер и вздымал снежный смерч, временами наступало недолгое затишье, и тогда из темноты ночного неба валили неисчислимые гигантские хлопья. Воздух резал лёгкие, хотя лишь слегка подмораживало. Весь город словно укутали в простыню.  Если пролетало в небе  несколько запоздалых птиц, то остров виделся им как большая белая заплата. а мосты – как тонкие белые швы на чёрном полотнище реки. Высоко над землёй снег садился на рельефы башен собора Парижской Богоматери. В перерывы, когда ветер стихал, был слышен приглушённый звук капели по плитам паперти.</vt:lpstr>
      <vt:lpstr>Презентация PowerPoint</vt:lpstr>
      <vt:lpstr>Презентация PowerPoint</vt:lpstr>
      <vt:lpstr>Задание 3. Почему, по мнению автора текста, город казался укутанным простынёй? Запишите ответ.</vt:lpstr>
      <vt:lpstr>Задание 4. Из четвёртого предложения текста выпишите многозначное слово со значением «вызывать неприятные ощущения, причинять страдания». Самостоятельно составьте и запишите предложение, в котором данное многозначное слово употреблялось бы в другом значении</vt:lpstr>
      <vt:lpstr>Задание 5.  Найдите и исправьте ошибку(-и) в образовании форм(формы) слов(слова). Запишите правильный вариант формы(форм) слова (слов).</vt:lpstr>
      <vt:lpstr>Система оценивания выполнения всей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Елена</dc:creator>
  <cp:lastModifiedBy>Елена</cp:lastModifiedBy>
  <cp:revision>11</cp:revision>
  <dcterms:created xsi:type="dcterms:W3CDTF">2024-12-03T06:26:34Z</dcterms:created>
  <dcterms:modified xsi:type="dcterms:W3CDTF">2025-09-07T11:32:45Z</dcterms:modified>
</cp:coreProperties>
</file>